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704" r:id="rId7"/>
    <p:sldId id="2145706705" r:id="rId8"/>
    <p:sldId id="2145706706" r:id="rId9"/>
    <p:sldId id="2145706707" r:id="rId10"/>
    <p:sldId id="2145706708" r:id="rId11"/>
    <p:sldId id="2145706709" r:id="rId12"/>
    <p:sldId id="2145706710" r:id="rId13"/>
    <p:sldId id="2145706711" r:id="rId14"/>
    <p:sldId id="2145706712" r:id="rId15"/>
    <p:sldId id="2145706713" r:id="rId16"/>
    <p:sldId id="2145706714" r:id="rId17"/>
    <p:sldId id="21457067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147" d="100"/>
          <a:sy n="147" d="100"/>
        </p:scale>
        <p:origin x="108"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Estándares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err="1">
              <a:latin typeface="Segoe UI" panose="020B0502040204020203" pitchFamily="34" charset="0"/>
              <a:cs typeface="Segoe UI" panose="020B0502040204020203" pitchFamily="34" charset="0"/>
            </a:rPr>
            <a:t>mejores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prácticas</a:t>
          </a:r>
          <a:r>
            <a:rPr lang="en-US" sz="2000" dirty="0">
              <a:latin typeface="Segoe UI" panose="020B0502040204020203" pitchFamily="34" charset="0"/>
              <a:cs typeface="Segoe UI" panose="020B0502040204020203" pitchFamily="34" charset="0"/>
            </a:rPr>
            <a:t>
</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dirty="0" err="1">
              <a:latin typeface="Segoe UI" panose="020B0502040204020203" pitchFamily="34" charset="0"/>
              <a:cs typeface="Segoe UI" panose="020B0502040204020203" pitchFamily="34" charset="0"/>
            </a:rPr>
            <a:t>iteración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rápida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diseño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emergente</a:t>
          </a:r>
          <a:r>
            <a:rPr lang="en-US" sz="20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tecnología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a:t>
          </a:r>
          <a:r>
            <a:rPr lang="en-US" sz="2000" dirty="0">
              <a:latin typeface="Segoe UI" panose="020B0502040204020203" pitchFamily="34" charset="0"/>
              <a:cs typeface="Segoe UI" panose="020B0502040204020203" pitchFamily="34" charset="0"/>
            </a:rPr>
            <a:t>
</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a:t>
          </a:r>
          <a:r>
            <a:rPr lang="en-US" sz="2000" dirty="0">
              <a:latin typeface="Segoe UI" panose="020B0502040204020203" pitchFamily="34" charset="0"/>
              <a:cs typeface="Segoe UI" panose="020B0502040204020203" pitchFamily="34" charset="0"/>
            </a:rPr>
            <a:t> global
</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dirty="0">
              <a:solidFill>
                <a:srgbClr val="243A5E"/>
              </a:solidFill>
              <a:latin typeface="Segoe UI"/>
              <a:ea typeface="+mn-ea"/>
              <a:cs typeface="+mn-cs"/>
            </a:rPr>
            <a:t>Definir el problema con grupos clave
</a:t>
          </a:r>
          <a:endParaRPr lang="en-US" sz="900"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0" dirty="0">
              <a:solidFill>
                <a:srgbClr val="243A5E"/>
              </a:solidFill>
              <a:latin typeface="Segoe UI"/>
              <a:ea typeface="+mn-ea"/>
              <a:cs typeface="+mn-cs"/>
            </a:rPr>
            <a:t>Definir los datos necesarios y recopilar datos de forma inclusiva
</a:t>
          </a:r>
          <a:endParaRPr lang="en-US" sz="900" b="0"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dirty="0">
              <a:solidFill>
                <a:srgbClr val="243A5E"/>
              </a:solidFill>
              <a:latin typeface="Segoe UI"/>
              <a:ea typeface="+mn-ea"/>
              <a:cs typeface="+mn-cs"/>
            </a:rPr>
            <a:t>mover conjuntos de datos a la nube, con seguridad y privacidad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s-ES" sz="900" dirty="0">
              <a:solidFill>
                <a:srgbClr val="243A5E"/>
              </a:solidFill>
              <a:latin typeface="Segoe UI"/>
              <a:ea typeface="+mn-ea"/>
              <a:cs typeface="+mn-cs"/>
            </a:rPr>
            <a:t>desarrollar y probar modelos de IA fiables
</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dirty="0">
              <a:solidFill>
                <a:srgbClr val="243A5E"/>
              </a:solidFill>
              <a:latin typeface="Segoe UI"/>
              <a:ea typeface="+mn-ea"/>
              <a:cs typeface="+mn-cs"/>
            </a:rPr>
            <a:t>experiencias piloto de IA, iterado con retroalimentación
</a:t>
          </a:r>
          <a:endParaRPr lang="en-US" sz="900"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err="1">
              <a:solidFill>
                <a:srgbClr val="243A5E"/>
              </a:solidFill>
              <a:latin typeface="Segoe UI"/>
              <a:ea typeface="+mn-ea"/>
              <a:cs typeface="+mn-cs"/>
            </a:rPr>
            <a:t>documentar</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métodos</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analíticos</a:t>
          </a:r>
          <a:r>
            <a:rPr lang="en-US" sz="900" dirty="0">
              <a:solidFill>
                <a:srgbClr val="243A5E"/>
              </a:solidFill>
              <a:latin typeface="Segoe UI"/>
              <a:ea typeface="+mn-ea"/>
              <a:cs typeface="+mn-cs"/>
            </a:rPr>
            <a:t> para la </a:t>
          </a:r>
          <a:r>
            <a:rPr lang="en-US" sz="900" dirty="0" err="1">
              <a:solidFill>
                <a:srgbClr val="243A5E"/>
              </a:solidFill>
              <a:latin typeface="Segoe UI"/>
              <a:ea typeface="+mn-ea"/>
              <a:cs typeface="+mn-cs"/>
            </a:rPr>
            <a:t>transparencia</a:t>
          </a:r>
          <a:r>
            <a:rPr lang="en-US" sz="900"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dirty="0">
              <a:solidFill>
                <a:srgbClr val="243A5E"/>
              </a:solidFill>
              <a:latin typeface="Segoe UI"/>
              <a:ea typeface="+mn-ea"/>
              <a:cs typeface="+mn-cs"/>
            </a:rPr>
            <a:t>Supervisar el sistema de IA para la rendición de cuentas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Estándares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mejores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prácticas</a:t>
          </a:r>
          <a:r>
            <a:rPr lang="en-US" sz="2000" kern="1200" dirty="0">
              <a:latin typeface="Segoe UI" panose="020B0502040204020203" pitchFamily="34" charset="0"/>
              <a:cs typeface="Segoe UI" panose="020B0502040204020203" pitchFamily="34" charset="0"/>
            </a:rPr>
            <a:t>
</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iteración</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rápida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diseño</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emergente</a:t>
          </a:r>
          <a:r>
            <a:rPr lang="en-US" sz="2000" kern="1200" dirty="0">
              <a:latin typeface="Segoe UI" panose="020B0502040204020203" pitchFamily="34" charset="0"/>
              <a:cs typeface="Segoe UI" panose="020B0502040204020203" pitchFamily="34" charset="0"/>
            </a:rPr>
            <a:t>
</a:t>
          </a:r>
          <a:endParaRPr lang="en-US" sz="1400" kern="1200" dirty="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tecnología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a:t>
          </a:r>
          <a:r>
            <a:rPr lang="en-US" sz="2000" kern="1200" dirty="0">
              <a:latin typeface="Segoe UI" panose="020B0502040204020203" pitchFamily="34" charset="0"/>
              <a:cs typeface="Segoe UI" panose="020B0502040204020203" pitchFamily="34" charset="0"/>
            </a:rPr>
            <a:t>
</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a:t>
          </a:r>
          <a:r>
            <a:rPr lang="en-US" sz="2000" kern="1200" dirty="0">
              <a:latin typeface="Segoe UI" panose="020B0502040204020203" pitchFamily="34" charset="0"/>
              <a:cs typeface="Segoe UI" panose="020B0502040204020203" pitchFamily="34" charset="0"/>
            </a:rPr>
            <a:t> global
</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Supervisar el sistema de IA para la rendición de cuentas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experiencias piloto de IA, iterado con retroalimentación
</a:t>
          </a:r>
          <a:endParaRPr lang="en-US" sz="900"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243A5E"/>
              </a:solidFill>
              <a:latin typeface="Segoe UI"/>
              <a:ea typeface="+mn-ea"/>
              <a:cs typeface="+mn-cs"/>
            </a:rPr>
            <a:t>documentar</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métodos</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analíticos</a:t>
          </a:r>
          <a:r>
            <a:rPr lang="en-US" sz="900" kern="1200" dirty="0">
              <a:solidFill>
                <a:srgbClr val="243A5E"/>
              </a:solidFill>
              <a:latin typeface="Segoe UI"/>
              <a:ea typeface="+mn-ea"/>
              <a:cs typeface="+mn-cs"/>
            </a:rPr>
            <a:t> para la </a:t>
          </a:r>
          <a:r>
            <a:rPr lang="en-US" sz="900" kern="1200" dirty="0" err="1">
              <a:solidFill>
                <a:srgbClr val="243A5E"/>
              </a:solidFill>
              <a:latin typeface="Segoe UI"/>
              <a:ea typeface="+mn-ea"/>
              <a:cs typeface="+mn-cs"/>
            </a:rPr>
            <a:t>transparencia</a:t>
          </a:r>
          <a:r>
            <a:rPr lang="en-US" sz="900"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desarrollar y probar modelos de IA fiables
</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mover conjuntos de datos a la nube, con seguridad y privacidad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dirty="0">
              <a:solidFill>
                <a:srgbClr val="243A5E"/>
              </a:solidFill>
              <a:latin typeface="Segoe UI"/>
              <a:ea typeface="+mn-ea"/>
              <a:cs typeface="+mn-cs"/>
            </a:rPr>
            <a:t>Definir los datos necesarios y recopilar datos de forma inclusiva
</a:t>
          </a:r>
          <a:endParaRPr lang="en-US" sz="900" b="0"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Definir el problema con grupos clave
</a:t>
          </a:r>
          <a:endParaRPr lang="en-US" sz="900"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66D46-6A4E-4EB2-AC47-EEFF397BB607}"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57FFC-61C4-4007-B7AD-E307330ACC11}" type="slidenum">
              <a:rPr lang="en-US" smtClean="0"/>
              <a:t>‹#›</a:t>
            </a:fld>
            <a:endParaRPr lang="en-US"/>
          </a:p>
        </p:txBody>
      </p:sp>
    </p:spTree>
    <p:extLst>
      <p:ext uri="{BB962C8B-B14F-4D97-AF65-F5344CB8AC3E}">
        <p14:creationId xmlns:p14="http://schemas.microsoft.com/office/powerpoint/2010/main" val="126260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5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Tal vez lo más importante es que Open Learning Analytics es una comunidad. Con todas las fuentes de datos y sistemas dispares que utilizan los sistemas educativos hoy en día, necesitamos una comunidad global que desarrolle y comparta canalizaciones de datos de diferentes fuentes de datos, métodos de análisis de aprendizaje, plantillas de visualización de datos y enfoques de IA para permitir la variedad de escenarios que los sistemas educativos y los estudiantes necesitan. 
Con la arquitectura de referencia de Open Learning Analytics en el centro, esperamos que los sistemas educativos de todo el mundo desarrollen y aporten los componentes que construyen, para que otros sistemas educativos de la comunidad puedan compartirlos y reutilizarlos, sin tener que construir todo de forma aislada. Vemos a esta comunidad como la manera de crear un ecosistema global de análisis de aprendizaje que finalmente puede desbloquear el potencial de los datos para mejorar el aprendizaje en todas partes. </a:t>
            </a:r>
          </a:p>
          <a:p>
            <a:pPr marL="0" marR="0">
              <a:lnSpc>
                <a:spcPct val="107000"/>
              </a:lnSpc>
              <a:spcBef>
                <a:spcPts val="0"/>
              </a:spcBef>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sz="1800" dirty="0"/>
          </a:p>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37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51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En la mayoría de los sistemas educativos actuales, hay diferentes fuentes de datos en una gran cantidad de sistemas desconectados. Recopilar esos datos y aterrizarlos en un solo lugar, donde sus equipos pueden trabajar con ellos de manera eficiente y precisa, es realmente difícil con enfoques antiguos de almacenamiento de datos y modelos de datos – Si pudiera hacerlo, sin embargo, podría permitir muchos escenarios educativos clave, desde personalizar las vías de aprendizaje; a los informes en tiempo real a escuelas, departamentos, educadores, estudiantes y padres o tutores; acelerar la investigación y evaluación de programas e intervenciones. También podría desbloquear el poder de la IA y proporcionar informes longitudinales estatales y nacionales más eficientes. Todo comienza con la configuración del patrimonio de datos moderno. </a:t>
            </a:r>
          </a:p>
          <a:p>
            <a:endParaRPr lang="es-E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sz="1800" dirty="0"/>
          </a:p>
          <a:p>
            <a:r>
              <a:rPr lang="es-E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72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Vemos Open Edu Analytics como un siguiente paso natural en el viaje de los clientes a Learning Analytics y la IA. Y tenemos muchos grandes clientes del sistema educativo que están interesados en tomar este viaje, incluyendo departamentos estatales de educación y ministerios nacionales de educación en todo el mundo. 
La gran noticia para los socios es que hay muchas oportunidades de participar en este ecosistema, y dependemos de usted para hacerlo escalar y hacer crecer los activos. 
A partir de los miles de clientes que adoptan SDS y Education </a:t>
            </a:r>
            <a:r>
              <a:rPr lang="es-ES" dirty="0" err="1"/>
              <a:t>Insights</a:t>
            </a:r>
            <a:r>
              <a:rPr lang="es-ES" dirty="0"/>
              <a:t>, hay muchos pasos en el viaje donde se necesitarán </a:t>
            </a:r>
            <a:r>
              <a:rPr lang="es-ES" dirty="0" err="1"/>
              <a:t>isvs</a:t>
            </a:r>
            <a:r>
              <a:rPr lang="es-ES" dirty="0"/>
              <a:t>, integradores de sistemas, empresas de ciencia de datos y IA, y proveedores de capacitación para construir este ecosistema de Open Education Analytics. 
</a:t>
            </a:r>
          </a:p>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10/25/2021 5:42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2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Open Education Analytics, proporcionamos una arquitectura de referencia para Modern Data Estate y una implementación de referencia que significa que usted no tiene que construir todo usted mismo. Puedes:
Aprovisione y gobierne un estado de datos moderno dentro de sus propias suscripciones de Azure, 
Utilice el estudio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Synapse</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facilitar el proceso de extracción de datos, ingestión, preparación, transformación y enriquecimiento
Use Azure Active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aplicar el control de acceso basado en roles a los datos para la seguridad y la privacidad, 
Utilice potentes herramientas de visualización de datos, como Power BI, para explorar y presentar datos a través de paneles flexibles
Utilice herramientas modernas de ciencia de datos, como Auto ML, que permiten la investigación de alta velocidad a través del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big</a:t>
            </a:r>
            <a:r>
              <a:rPr lang="es-ES" sz="1800" dirty="0">
                <a:effectLst/>
                <a:latin typeface="Calibri" panose="020F0502020204030204" pitchFamily="34" charset="0"/>
                <a:ea typeface="Calibri" panose="020F0502020204030204" pitchFamily="34" charset="0"/>
                <a:cs typeface="Times New Roman" panose="02020603050405020304" pitchFamily="18" charset="0"/>
              </a:rPr>
              <a:t> data 
Todo basado en la base del almacenamiento de Azure Data Lake, lo que significa eficiencias significativas en los costos. 
</a:t>
            </a:r>
          </a:p>
          <a:p>
            <a:pPr marL="0" marR="0">
              <a:lnSpc>
                <a:spcPct val="107000"/>
              </a:lnSpc>
              <a:spcBef>
                <a:spcPts val="0"/>
              </a:spcBef>
              <a:spcAft>
                <a:spcPts val="800"/>
              </a:spcAft>
            </a:pPr>
            <a:endParaRPr lang="es-E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s-ES" dirty="0"/>
              <a:t>Comienza con el ecosistema </a:t>
            </a:r>
            <a:r>
              <a:rPr lang="es-ES" dirty="0" err="1"/>
              <a:t>edtech</a:t>
            </a:r>
            <a:r>
              <a:rPr lang="es-ES" dirty="0"/>
              <a:t>. Tenemos que colaborar y obtener colectivamente las piezas fundamentales que nos permiten como industria operar y diferenciar a un nivel más alto
La tecnología moderna es un cambio de juego. Todo es mucho más fácil y barato de lo que nunca ha sido, si estás usando las herramientas adecuadas.
Las soluciones reales se construyen a través de iteraciones, no de diseño y planificación sin fin. Las iteraciones rápidas permiten a los equipos seguir avanzando con el tiempo, capturando valor hoy, así como creando más valor mañana.
Los patrones emergen naturalmente de iteraciones; dando lugar a mejores prácticas comunes.
Los estándares son la codificación de todo lo que hemos aprendido como industria. Los estándares de datos son el pináculo: son las respuestas que hemos obtenido a lo largo del tiempo. Podemos y debemos usarlos desde el principio siempre que sea posible, pero no debemos esperar que los estándares de datos tengan todas las respuestas que necesitamos para empezar. El estado actual de nuestros estándares de datos </a:t>
            </a:r>
            <a:r>
              <a:rPr lang="es-ES" dirty="0" err="1"/>
              <a:t>edu</a:t>
            </a:r>
            <a:r>
              <a:rPr lang="es-ES" dirty="0"/>
              <a:t> no es excelente: tenemos que obtener las respuestas que necesitamos y acelerar el desarrollo de esos estándares.</a:t>
            </a:r>
          </a:p>
          <a:p>
            <a:pPr marL="685800" lvl="1" indent="-228600">
              <a:buFont typeface="+mj-lt"/>
              <a:buAutoNum type="arabicPeriod"/>
            </a:pPr>
            <a:endParaRPr lang="es-ES" dirty="0"/>
          </a:p>
          <a:p>
            <a:pPr marL="685800" lvl="1" indent="-228600">
              <a:buFont typeface="+mj-lt"/>
              <a:buAutoNum type="arabicPeriod"/>
            </a:pPr>
            <a:endParaRPr lang="es-ES" dirty="0"/>
          </a:p>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7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3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3CB-18A5-488B-8B8F-9C541FC8D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1D31-324B-4AC5-B526-00D0E562B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48186-2BAD-478A-85E1-0B6EF875058B}"/>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5" name="Footer Placeholder 4">
            <a:extLst>
              <a:ext uri="{FF2B5EF4-FFF2-40B4-BE49-F238E27FC236}">
                <a16:creationId xmlns:a16="http://schemas.microsoft.com/office/drawing/2014/main" id="{5A369D36-3D21-45AF-ACCC-5C3BA7866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A081-886D-45A3-BC42-89D63BA51010}"/>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92753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B4A3-424C-4859-A1ED-3A6BA8A54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64B6-EFE9-4F89-AA8A-BEE4CF985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F2A9-01EA-4C39-8156-62B0CEA209D6}"/>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5" name="Footer Placeholder 4">
            <a:extLst>
              <a:ext uri="{FF2B5EF4-FFF2-40B4-BE49-F238E27FC236}">
                <a16:creationId xmlns:a16="http://schemas.microsoft.com/office/drawing/2014/main" id="{CA5D4372-F5C1-43AE-8017-706B0C244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2E81-5599-4C2E-B7E2-AB3D151B3E3C}"/>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6170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D4C8D-99BF-44F0-A3BA-6136B1368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2AE89-DF1A-4822-95BE-4F8107DDA9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0FA4-CF61-4FE3-A71D-9816104A199A}"/>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5" name="Footer Placeholder 4">
            <a:extLst>
              <a:ext uri="{FF2B5EF4-FFF2-40B4-BE49-F238E27FC236}">
                <a16:creationId xmlns:a16="http://schemas.microsoft.com/office/drawing/2014/main" id="{8E1AD962-A7C9-44E8-B277-F7BF47F5A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53D9-55A7-4B43-96BA-FFC93B6024B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263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3129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291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4430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8159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10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344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1376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5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7A0-6B89-4E1F-9067-DB4DA6C4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A48E-358C-4636-BBE6-F5D048CE7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BCF9-8260-499A-B054-AA22D4AACCD2}"/>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5" name="Footer Placeholder 4">
            <a:extLst>
              <a:ext uri="{FF2B5EF4-FFF2-40B4-BE49-F238E27FC236}">
                <a16:creationId xmlns:a16="http://schemas.microsoft.com/office/drawing/2014/main" id="{487BD767-914E-4273-8C2E-48FA578F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CAD0-F058-4185-8128-3B653597E5B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7317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1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89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7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1321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795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8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72774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55446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0091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78609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56A9-A472-4EBA-A005-F74FF1718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3D3EA-1203-42E0-821C-330742853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7198F-47CF-4179-B78F-EAFEE79175D2}"/>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5" name="Footer Placeholder 4">
            <a:extLst>
              <a:ext uri="{FF2B5EF4-FFF2-40B4-BE49-F238E27FC236}">
                <a16:creationId xmlns:a16="http://schemas.microsoft.com/office/drawing/2014/main" id="{F677674A-2EF4-4094-9B05-6CDF7E72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1FC9-5D3D-4893-B3B3-92DE69186A89}"/>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41140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84788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7581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79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56824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78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23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993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87390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94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72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ACEC-5104-4067-A37A-E5DC2BEB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C7D6-F1C8-41D3-A76E-DABDA86C4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7EC23-1161-443E-B1DD-9C97EFB29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0296B-2D63-4C2C-A138-BA87986BD939}"/>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6" name="Footer Placeholder 5">
            <a:extLst>
              <a:ext uri="{FF2B5EF4-FFF2-40B4-BE49-F238E27FC236}">
                <a16:creationId xmlns:a16="http://schemas.microsoft.com/office/drawing/2014/main" id="{48E698C0-78A6-47B3-B038-780A0BC0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AA52-1DE8-4E98-A97F-BF17F93FC3AF}"/>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527328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18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10/25/2021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020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10/25/2021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184435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525198694"/>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85327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3747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56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19251079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10/25/2021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0880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8B1-7C4A-41B1-8E59-CAFE19B34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58654A-C39F-4F51-A665-8BFC6F40A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2AC89-C91F-4E27-BA2E-341ABC8A9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E5DB6-EDBB-4922-AA84-19363B1BC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76CDD-9531-4EA9-88A1-FD3FB09EB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C61D4-DADF-4FFA-8529-0BBD796FF76D}"/>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8" name="Footer Placeholder 7">
            <a:extLst>
              <a:ext uri="{FF2B5EF4-FFF2-40B4-BE49-F238E27FC236}">
                <a16:creationId xmlns:a16="http://schemas.microsoft.com/office/drawing/2014/main" id="{12F8CFA4-0D57-4244-8AB6-2043DD63E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704BFD-BF5A-4767-95B0-0AA05C368D2D}"/>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045162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9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24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85342"/>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1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734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99F6-4AAB-4A46-9A7B-6EE3EC102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B776B-0CC6-43EF-BDA6-3EDDD9F5BF7A}"/>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4" name="Footer Placeholder 3">
            <a:extLst>
              <a:ext uri="{FF2B5EF4-FFF2-40B4-BE49-F238E27FC236}">
                <a16:creationId xmlns:a16="http://schemas.microsoft.com/office/drawing/2014/main" id="{C90EEA50-2D9C-4885-977A-FFEFA288B4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FF938-2405-4B3A-82A1-23B3EBE5035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39303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F0D76-B16A-4613-A57B-E81CB1EADFEB}"/>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3" name="Footer Placeholder 2">
            <a:extLst>
              <a:ext uri="{FF2B5EF4-FFF2-40B4-BE49-F238E27FC236}">
                <a16:creationId xmlns:a16="http://schemas.microsoft.com/office/drawing/2014/main" id="{B1F1B098-941B-411D-8E25-B4A744F52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256C0-E10C-48B4-8A0C-FA1F66BD1352}"/>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17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3B16-07BB-4E1F-B40D-C5DA0D42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B3A8CE-C50A-477E-B721-36E42FF35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8F75F-7FC2-4360-8174-563F209B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D7803-6283-4F0C-92E4-6E0137AE62B9}"/>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6" name="Footer Placeholder 5">
            <a:extLst>
              <a:ext uri="{FF2B5EF4-FFF2-40B4-BE49-F238E27FC236}">
                <a16:creationId xmlns:a16="http://schemas.microsoft.com/office/drawing/2014/main" id="{53C71C9D-F026-4E2A-B08E-E897DBB0E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67CFD-4F0A-4F1B-8F28-4C32C22E719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41187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1E9-2C19-4B87-B120-4C151160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67927-EA9F-47D3-BAA2-EBEFAE850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C4A9DE-7E35-4398-B683-4C0E7737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F723-8D12-4910-8B3D-6DB76CBF9791}"/>
              </a:ext>
            </a:extLst>
          </p:cNvPr>
          <p:cNvSpPr>
            <a:spLocks noGrp="1"/>
          </p:cNvSpPr>
          <p:nvPr>
            <p:ph type="dt" sz="half" idx="10"/>
          </p:nvPr>
        </p:nvSpPr>
        <p:spPr/>
        <p:txBody>
          <a:bodyPr/>
          <a:lstStyle/>
          <a:p>
            <a:fld id="{3159BC04-7FDE-48C8-8EC8-A84E27CC9D5E}" type="datetimeFigureOut">
              <a:rPr lang="en-US" smtClean="0"/>
              <a:t>10/25/2021</a:t>
            </a:fld>
            <a:endParaRPr lang="en-US"/>
          </a:p>
        </p:txBody>
      </p:sp>
      <p:sp>
        <p:nvSpPr>
          <p:cNvPr id="6" name="Footer Placeholder 5">
            <a:extLst>
              <a:ext uri="{FF2B5EF4-FFF2-40B4-BE49-F238E27FC236}">
                <a16:creationId xmlns:a16="http://schemas.microsoft.com/office/drawing/2014/main" id="{3619A2AE-B8E5-4667-8EB7-562AE9369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B7FA-BB72-41E1-AF15-1E4BBE2CB5C3}"/>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302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DA191-72B7-44AA-803D-5B3E83AFD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D95ED-3619-4A18-A0FD-41A7CAB33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9F50E-720A-46D5-8EE1-18D20884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C04-7FDE-48C8-8EC8-A84E27CC9D5E}" type="datetimeFigureOut">
              <a:rPr lang="en-US" smtClean="0"/>
              <a:t>10/25/2021</a:t>
            </a:fld>
            <a:endParaRPr lang="en-US"/>
          </a:p>
        </p:txBody>
      </p:sp>
      <p:sp>
        <p:nvSpPr>
          <p:cNvPr id="5" name="Footer Placeholder 4">
            <a:extLst>
              <a:ext uri="{FF2B5EF4-FFF2-40B4-BE49-F238E27FC236}">
                <a16:creationId xmlns:a16="http://schemas.microsoft.com/office/drawing/2014/main" id="{4ECFF0B6-64BB-4145-89B7-D7F66F3A1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E4A02-5F1E-47DF-81C7-9D4800897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04BB2-CB15-42B4-8F3A-9E21ABFDFE0C}" type="slidenum">
              <a:rPr lang="en-US" smtClean="0"/>
              <a:t>‹#›</a:t>
            </a:fld>
            <a:endParaRPr lang="en-US"/>
          </a:p>
        </p:txBody>
      </p:sp>
    </p:spTree>
    <p:extLst>
      <p:ext uri="{BB962C8B-B14F-4D97-AF65-F5344CB8AC3E}">
        <p14:creationId xmlns:p14="http://schemas.microsoft.com/office/powerpoint/2010/main" val="16585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87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410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1119941"/>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Estado moderno de datos para la educación</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93314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938992"/>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endParaRP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Digital Attendance Dashboard</a:t>
            </a:r>
          </a:p>
        </p:txBody>
      </p:sp>
    </p:spTree>
    <p:extLst>
      <p:ext uri="{BB962C8B-B14F-4D97-AF65-F5344CB8AC3E}">
        <p14:creationId xmlns:p14="http://schemas.microsoft.com/office/powerpoint/2010/main" val="29274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Comunidad</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Open Education Analytics</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532299"/>
            <a:ext cx="2362337"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Creación de un ecosistema de análisis global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2936186"/>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habilitar muchos tipos de datos educativos...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2925069"/>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para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muchos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escenarios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diferentes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366471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mn-cs"/>
              </a:rPr>
              <a:t>Únase</a:t>
            </a:r>
            <a:r>
              <a:rPr kumimoji="0" lang="en-US" sz="3200" b="0" i="0" u="none" strike="noStrike" kern="1200" cap="none" spc="0" normalizeH="0" baseline="0" noProof="0" dirty="0">
                <a:ln>
                  <a:noFill/>
                </a:ln>
                <a:solidFill>
                  <a:srgbClr val="FFFFFF"/>
                </a:solidFill>
                <a:effectLst/>
                <a:uLnTx/>
                <a:uFillTx/>
                <a:latin typeface="Segoe UI"/>
                <a:ea typeface="+mn-ea"/>
                <a:cs typeface="+mn-cs"/>
              </a:rPr>
              <a:t> a Open Education Analytics 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https://github.com/microsoft/OpenEduAnalytics.</a:t>
            </a:r>
          </a:p>
        </p:txBody>
      </p:sp>
    </p:spTree>
    <p:extLst>
      <p:ext uri="{BB962C8B-B14F-4D97-AF65-F5344CB8AC3E}">
        <p14:creationId xmlns:p14="http://schemas.microsoft.com/office/powerpoint/2010/main" val="416537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0868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Para los casos de uso</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125359"/>
            <a:ext cx="2362337" cy="861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longitudinales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estatales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provinciales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y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nacionales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826265"/>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Reportes de datos en tiempo real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1998321"/>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Trayectorias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aprendizaje</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649047"/>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Datos abiertos para investigación y evaluación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415918"/>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Identificar y apoyar a los estudiantes en riesgo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Los datos dispersos impiden el uso estratégico de datos e IA
</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6686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LOS DESAFÍOS DE LA EDUCACIÓN CON LOS DATOS Y LA IA
</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347024"/>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Preocupaciones sobre la privacidad de los datos y el uso ético de la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Empezar</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es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abrumador</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Los conjuntos de datos están dispersos y mal gobernados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Poca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experiencia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organizativa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en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análisis</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de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aprendizaje</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 IA</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Qué es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 EDUCATION ANALYTICS RECURSOS TÉCNICOS Y COMUNIDAD</a:t>
            </a: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PRINCIPIOS DE DATOS RESPONSABLES Y IA APLICADAS A LA EDUCACIÓN</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a:t>
            </a: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CREACIÓN DE CAPACIDAD EN EL ANÁLISIS DE APRENDIZAJE Y LA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Recursos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abiertos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GitHub: Data pipelines, scripts, analytics notebooks,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a:t>
            </a:r>
            <a:r>
              <a:rPr kumimoji="0" lang="en-US" sz="1400" b="0" i="0" u="none" strike="noStrike" kern="1200" cap="none" spc="0" normalizeH="0" baseline="0" noProof="0" dirty="0">
                <a:ln>
                  <a:noFill/>
                </a:ln>
                <a:solidFill>
                  <a:srgbClr val="FFFFFF"/>
                </a:solidFill>
                <a:effectLst/>
                <a:uLnTx/>
                <a:uFillTx/>
                <a:latin typeface="Segoe UI"/>
                <a:ea typeface="+mn-ea"/>
                <a:cs typeface="+mn-cs"/>
              </a:rPr>
              <a:t>s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prueba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reportes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modelos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y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arquitecturas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referencia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ya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preparados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DC3CD205-E903-4536-AAFA-03F60F0E700F}"/>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32309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Arquitectura de referencia abierta para establecer el estado de datos moderno mediante datos en la nube de Azure y servicios de IA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3F79076-F5D8-478B-80AB-126DE42CD0CE}"/>
              </a:ext>
            </a:extLst>
          </p:cNvPr>
          <p:cNvPicPr>
            <a:picLocks noChangeAspect="1"/>
          </p:cNvPicPr>
          <p:nvPr/>
        </p:nvPicPr>
        <p:blipFill>
          <a:blip r:embed="rId3"/>
          <a:stretch>
            <a:fillRect/>
          </a:stretch>
        </p:blipFill>
        <p:spPr>
          <a:xfrm>
            <a:off x="305386" y="384579"/>
            <a:ext cx="2493480" cy="2469094"/>
          </a:xfrm>
          <a:prstGeom prst="rect">
            <a:avLst/>
          </a:prstGeom>
        </p:spPr>
      </p:pic>
      <p:pic>
        <p:nvPicPr>
          <p:cNvPr id="4" name="Picture 3" descr="Timeline&#10;&#10;Description automatically generated">
            <a:extLst>
              <a:ext uri="{FF2B5EF4-FFF2-40B4-BE49-F238E27FC236}">
                <a16:creationId xmlns:a16="http://schemas.microsoft.com/office/drawing/2014/main" id="{B9802DBE-C2CC-4DDE-BF9D-F3BD44E92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349" y="1673158"/>
            <a:ext cx="9268464" cy="4960076"/>
          </a:xfrm>
          <a:prstGeom prst="rect">
            <a:avLst/>
          </a:prstGeom>
        </p:spPr>
      </p:pic>
    </p:spTree>
    <p:extLst>
      <p:ext uri="{BB962C8B-B14F-4D97-AF65-F5344CB8AC3E}">
        <p14:creationId xmlns:p14="http://schemas.microsoft.com/office/powerpoint/2010/main" val="103893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Resolución de problemas con una comunidad abierta.</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1169551"/>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uso ético
arquitectura referencia, implementación de referencia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proceso de desarrollo (ciclo de desarrollo, estrategia de prueba, versiones)
entrenamiento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estándares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process standards (ethical use, dev cycle, testing)</a:t>
            </a:r>
          </a:p>
        </p:txBody>
      </p:sp>
      <p:pic>
        <p:nvPicPr>
          <p:cNvPr id="10" name="Picture 9">
            <a:extLst>
              <a:ext uri="{FF2B5EF4-FFF2-40B4-BE49-F238E27FC236}">
                <a16:creationId xmlns:a16="http://schemas.microsoft.com/office/drawing/2014/main" id="{7BA3916C-FC18-4327-8B64-B1030DD27802}"/>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81324191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3309548"/>
            <a:chOff x="1168401" y="2446243"/>
            <a:chExt cx="2482424" cy="3309548"/>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232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1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CREACIÓN DE CAPACIDAD EN ANÁLISIS DE APRENDIZAJE E IA
</a:t>
              </a:r>
              <a:endPar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5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221130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a:ea typeface="+mn-ea"/>
                <a:cs typeface="+mn-cs"/>
                <a:sym typeface="Helvetica Light"/>
              </a:rPr>
              <a:t>PRINCIPIOS DE DATOS RESPONSABLES Y IA APLICADAS A LA EDUCACIÓN
</a:t>
            </a:r>
            <a:endParaRPr kumimoji="0" lang="en-US" sz="2000" b="0" i="0" u="none" strike="noStrike" kern="0" cap="none" spc="0" normalizeH="0" baseline="0" noProof="0" dirty="0">
              <a:ln>
                <a:noFill/>
              </a:ln>
              <a:solidFill>
                <a:srgbClr val="FFFFFF"/>
              </a:solidFill>
              <a:effectLst/>
              <a:uLnTx/>
              <a:uFillTx/>
              <a:latin typeface="Segoe UI"/>
              <a:ea typeface="+mn-ea"/>
              <a:cs typeface="+mn-cs"/>
              <a:sym typeface="Helvetica Light"/>
            </a:endParaRP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4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6E1EEDE6B1EF45A85ECD25248A0220" ma:contentTypeVersion="11" ma:contentTypeDescription="Create a new document." ma:contentTypeScope="" ma:versionID="899b84019b53e27be57c9d0fa7daa132">
  <xsd:schema xmlns:xsd="http://www.w3.org/2001/XMLSchema" xmlns:xs="http://www.w3.org/2001/XMLSchema" xmlns:p="http://schemas.microsoft.com/office/2006/metadata/properties" xmlns:ns2="d4b8f27c-3087-4279-8c2a-d9759e8fe58e" xmlns:ns3="5352f729-f33d-46d4-bf85-c208a3f5ca71" targetNamespace="http://schemas.microsoft.com/office/2006/metadata/properties" ma:root="true" ma:fieldsID="d11ba9861a48268c9db17ea9b831a499" ns2:_="" ns3:_="">
    <xsd:import namespace="d4b8f27c-3087-4279-8c2a-d9759e8fe58e"/>
    <xsd:import namespace="5352f729-f33d-46d4-bf85-c208a3f5ca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f27c-3087-4279-8c2a-d9759e8fe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52f729-f33d-46d4-bf85-c208a3f5ca7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4A7EAA6-0AD5-4BA9-8178-9BF783815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8f27c-3087-4279-8c2a-d9759e8fe58e"/>
    <ds:schemaRef ds:uri="5352f729-f33d-46d4-bf85-c208a3f5ca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7918B4-DABC-42FF-9C9F-02CA14819EBE}">
  <ds:schemaRefs>
    <ds:schemaRef ds:uri="http://schemas.microsoft.com/sharepoint/v3/contenttype/forms"/>
  </ds:schemaRefs>
</ds:datastoreItem>
</file>

<file path=customXml/itemProps3.xml><?xml version="1.0" encoding="utf-8"?>
<ds:datastoreItem xmlns:ds="http://schemas.openxmlformats.org/officeDocument/2006/customXml" ds:itemID="{2F880C16-B538-451D-A8EE-705B93A7577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2076</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Molina-Cosculluela</dc:creator>
  <cp:lastModifiedBy>Gene Garcia</cp:lastModifiedBy>
  <cp:revision>3</cp:revision>
  <dcterms:created xsi:type="dcterms:W3CDTF">2021-05-03T11:46:59Z</dcterms:created>
  <dcterms:modified xsi:type="dcterms:W3CDTF">2021-10-25T21:43:12Z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0x010100646E1EEDE6B1EF45A85ECD25248A0220</vt:lpwstr>
  </property>
</Properties>
</file>